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61" r:id="rId2"/>
    <p:sldId id="263" r:id="rId3"/>
  </p:sldIdLst>
  <p:sldSz cx="3600450" cy="10080625"/>
  <p:notesSz cx="6858000" cy="9144000"/>
  <p:embeddedFontLst>
    <p:embeddedFont>
      <p:font typeface="Calibri" panose="020F0502020204030204" pitchFamily="34" charset="0"/>
      <p:regular r:id="rId5"/>
      <p:bold r:id="rId6"/>
      <p:italic r:id="rId7"/>
      <p:boldItalic r:id="rId8"/>
    </p:embeddedFont>
    <p:embeddedFont>
      <p:font typeface="Microsoft YaHei UI" panose="020B0503020204020204" pitchFamily="34" charset="-122"/>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93605" autoAdjust="0"/>
  </p:normalViewPr>
  <p:slideViewPr>
    <p:cSldViewPr snapToGrid="0" showGuides="1">
      <p:cViewPr>
        <p:scale>
          <a:sx n="65" d="100"/>
          <a:sy n="65" d="100"/>
        </p:scale>
        <p:origin x="4704" y="456"/>
      </p:cViewPr>
      <p:guideLst>
        <p:guide orient="horz" pos="3174"/>
        <p:guide pos="1287"/>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6874"/>
            <a:ext cx="9393311" cy="10856982"/>
            <a:chOff x="-2705893" y="-6874"/>
            <a:chExt cx="9393311" cy="10856982"/>
          </a:xfrm>
        </p:grpSpPr>
        <p:sp>
          <p:nvSpPr>
            <p:cNvPr id="3" name="Rectangle 2"/>
            <p:cNvSpPr/>
            <p:nvPr/>
          </p:nvSpPr>
          <p:spPr>
            <a:xfrm>
              <a:off x="63445" y="-6874"/>
              <a:ext cx="3600000" cy="10116000"/>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6259"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72"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2690883" y="60641"/>
              <a:ext cx="252807" cy="252000"/>
            </a:xfrm>
            <a:prstGeom prst="ellipse">
              <a:avLst/>
            </a:prstGeom>
            <a:noFill/>
            <a:ln>
              <a:noFill/>
            </a:ln>
          </p:spPr>
        </p:pic>
      </p:grpSp>
      <p:pic>
        <p:nvPicPr>
          <p:cNvPr id="10" name="图片 2" descr="C:\Users\huangshumao\Desktop\未标题-1.png未标题-1">
            <a:extLst>
              <a:ext uri="{FF2B5EF4-FFF2-40B4-BE49-F238E27FC236}">
                <a16:creationId xmlns:a16="http://schemas.microsoft.com/office/drawing/2014/main" id="{5427CD5F-2242-B03D-C90A-EA541D3E9338}"/>
              </a:ext>
            </a:extLst>
          </p:cNvPr>
          <p:cNvPicPr>
            <a:picLocks noChangeAspect="1"/>
          </p:cNvPicPr>
          <p:nvPr userDrawn="1"/>
        </p:nvPicPr>
        <p:blipFill rotWithShape="1">
          <a:blip r:embed="rId7"/>
          <a:srcRect l="6147" t="6531" r="7223" b="6924"/>
          <a:stretch/>
        </p:blipFill>
        <p:spPr>
          <a:xfrm>
            <a:off x="2978211" y="60641"/>
            <a:ext cx="541059" cy="252000"/>
          </a:xfrm>
          <a:prstGeom prst="rect">
            <a:avLst/>
          </a:prstGeom>
          <a:solidFill>
            <a:schemeClr val="bg1"/>
          </a:solidFill>
          <a:ln>
            <a:solidFill>
              <a:schemeClr val="bg1"/>
            </a:solidFill>
          </a:ln>
        </p:spPr>
      </p:pic>
      <p:grpSp>
        <p:nvGrpSpPr>
          <p:cNvPr id="11" name="Group 10">
            <a:extLst>
              <a:ext uri="{FF2B5EF4-FFF2-40B4-BE49-F238E27FC236}">
                <a16:creationId xmlns:a16="http://schemas.microsoft.com/office/drawing/2014/main" id="{A6325E63-9D88-E3E9-AC42-4B34BCBC7860}"/>
              </a:ext>
            </a:extLst>
          </p:cNvPr>
          <p:cNvGrpSpPr/>
          <p:nvPr userDrawn="1"/>
        </p:nvGrpSpPr>
        <p:grpSpPr>
          <a:xfrm>
            <a:off x="-70422" y="9286452"/>
            <a:ext cx="3610966" cy="702381"/>
            <a:chOff x="-101721" y="9288312"/>
            <a:chExt cx="3663276" cy="702381"/>
          </a:xfrm>
        </p:grpSpPr>
        <p:sp>
          <p:nvSpPr>
            <p:cNvPr id="12" name="Google Shape;142;p25">
              <a:extLst>
                <a:ext uri="{FF2B5EF4-FFF2-40B4-BE49-F238E27FC236}">
                  <a16:creationId xmlns:a16="http://schemas.microsoft.com/office/drawing/2014/main" id="{3B23031F-A696-D333-D133-178E3E5649B9}"/>
                </a:ext>
              </a:extLst>
            </p:cNvPr>
            <p:cNvSpPr/>
            <p:nvPr/>
          </p:nvSpPr>
          <p:spPr>
            <a:xfrm>
              <a:off x="-101721" y="9328141"/>
              <a:ext cx="1113850"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13" name="Google Shape;139;p25">
              <a:extLst>
                <a:ext uri="{FF2B5EF4-FFF2-40B4-BE49-F238E27FC236}">
                  <a16:creationId xmlns:a16="http://schemas.microsoft.com/office/drawing/2014/main" id="{C8ED1DEF-6A9C-4F35-9469-BB423EAAA7D6}"/>
                </a:ext>
              </a:extLst>
            </p:cNvPr>
            <p:cNvPicPr preferRelativeResize="0">
              <a:picLocks noChangeAspect="1"/>
            </p:cNvPicPr>
            <p:nvPr/>
          </p:nvPicPr>
          <p:blipFill rotWithShape="1">
            <a:blip r:embed="rId6"/>
            <a:srcRect/>
            <a:stretch>
              <a:fillRect/>
            </a:stretch>
          </p:blipFill>
          <p:spPr>
            <a:xfrm>
              <a:off x="985992" y="9288312"/>
              <a:ext cx="342637" cy="341543"/>
            </a:xfrm>
            <a:prstGeom prst="ellipse">
              <a:avLst/>
            </a:prstGeom>
            <a:noFill/>
            <a:ln>
              <a:noFill/>
            </a:ln>
          </p:spPr>
        </p:pic>
        <p:pic>
          <p:nvPicPr>
            <p:cNvPr id="14" name="图片 20">
              <a:extLst>
                <a:ext uri="{FF2B5EF4-FFF2-40B4-BE49-F238E27FC236}">
                  <a16:creationId xmlns:a16="http://schemas.microsoft.com/office/drawing/2014/main" id="{7E98EB67-8707-57A7-625E-F21E168482E1}"/>
                </a:ext>
              </a:extLst>
            </p:cNvPr>
            <p:cNvPicPr>
              <a:picLocks noChangeAspect="1"/>
            </p:cNvPicPr>
            <p:nvPr/>
          </p:nvPicPr>
          <p:blipFill>
            <a:blip r:embed="rId8"/>
            <a:srcRect l="1086" t="22516" r="1086" b="25936"/>
            <a:stretch>
              <a:fillRect/>
            </a:stretch>
          </p:blipFill>
          <p:spPr>
            <a:xfrm>
              <a:off x="1040602" y="9734166"/>
              <a:ext cx="704265" cy="252000"/>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15" name="图片 21">
              <a:extLst>
                <a:ext uri="{FF2B5EF4-FFF2-40B4-BE49-F238E27FC236}">
                  <a16:creationId xmlns:a16="http://schemas.microsoft.com/office/drawing/2014/main" id="{0B4A7206-5767-D2A4-425E-382640CCCC98}"/>
                </a:ext>
              </a:extLst>
            </p:cNvPr>
            <p:cNvPicPr>
              <a:picLocks noChangeAspect="1"/>
            </p:cNvPicPr>
            <p:nvPr/>
          </p:nvPicPr>
          <p:blipFill>
            <a:blip r:embed="rId9"/>
            <a:stretch>
              <a:fillRect/>
            </a:stretch>
          </p:blipFill>
          <p:spPr>
            <a:xfrm>
              <a:off x="44088" y="9738693"/>
              <a:ext cx="822233" cy="252000"/>
            </a:xfrm>
            <a:prstGeom prst="rect">
              <a:avLst/>
            </a:prstGeom>
          </p:spPr>
        </p:pic>
        <p:pic>
          <p:nvPicPr>
            <p:cNvPr id="16" name="图片 55">
              <a:extLst>
                <a:ext uri="{FF2B5EF4-FFF2-40B4-BE49-F238E27FC236}">
                  <a16:creationId xmlns:a16="http://schemas.microsoft.com/office/drawing/2014/main" id="{0CA6DB5A-FD71-6EE7-CA52-9113B1978735}"/>
                </a:ext>
              </a:extLst>
            </p:cNvPr>
            <p:cNvPicPr>
              <a:picLocks noChangeAspect="1"/>
            </p:cNvPicPr>
            <p:nvPr/>
          </p:nvPicPr>
          <p:blipFill>
            <a:blip r:embed="rId10"/>
            <a:stretch>
              <a:fillRect/>
            </a:stretch>
          </p:blipFill>
          <p:spPr>
            <a:xfrm>
              <a:off x="2834191" y="9733844"/>
              <a:ext cx="727364" cy="252000"/>
            </a:xfrm>
            <a:prstGeom prst="rect">
              <a:avLst/>
            </a:prstGeom>
          </p:spPr>
        </p:pic>
        <p:pic>
          <p:nvPicPr>
            <p:cNvPr id="17" name="图片 56">
              <a:extLst>
                <a:ext uri="{FF2B5EF4-FFF2-40B4-BE49-F238E27FC236}">
                  <a16:creationId xmlns:a16="http://schemas.microsoft.com/office/drawing/2014/main" id="{BCC932F5-ED03-2C01-A3F6-B74D6D77B3F7}"/>
                </a:ext>
              </a:extLst>
            </p:cNvPr>
            <p:cNvPicPr>
              <a:picLocks noChangeAspect="1"/>
            </p:cNvPicPr>
            <p:nvPr/>
          </p:nvPicPr>
          <p:blipFill>
            <a:blip r:embed="rId11"/>
            <a:stretch>
              <a:fillRect/>
            </a:stretch>
          </p:blipFill>
          <p:spPr>
            <a:xfrm>
              <a:off x="1919148" y="9734201"/>
              <a:ext cx="740764" cy="252000"/>
            </a:xfrm>
            <a:prstGeom prst="rect">
              <a:avLst/>
            </a:prstGeom>
          </p:spPr>
        </p:pic>
      </p:grpSp>
      <p:pic>
        <p:nvPicPr>
          <p:cNvPr id="18" name="图片 2" descr="C:\Users\huangshumao\Desktop\未标题-1.png未标题-1">
            <a:extLst>
              <a:ext uri="{FF2B5EF4-FFF2-40B4-BE49-F238E27FC236}">
                <a16:creationId xmlns:a16="http://schemas.microsoft.com/office/drawing/2014/main" id="{D7B57770-6D79-E8B6-AD8A-BAADB3671938}"/>
              </a:ext>
            </a:extLst>
          </p:cNvPr>
          <p:cNvPicPr>
            <a:picLocks noChangeAspect="1"/>
          </p:cNvPicPr>
          <p:nvPr userDrawn="1"/>
        </p:nvPicPr>
        <p:blipFill rotWithShape="1">
          <a:blip r:embed="rId7"/>
          <a:srcRect l="6147" t="6531" r="7223" b="6924"/>
          <a:stretch/>
        </p:blipFill>
        <p:spPr>
          <a:xfrm>
            <a:off x="1450633" y="9325547"/>
            <a:ext cx="618352" cy="288000"/>
          </a:xfrm>
          <a:prstGeom prst="rect">
            <a:avLst/>
          </a:prstGeom>
          <a:solidFill>
            <a:schemeClr val="bg1"/>
          </a:solidFill>
          <a:ln>
            <a:solidFill>
              <a:schemeClr val="bg1"/>
            </a:solid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107551" y="3018656"/>
            <a:ext cx="183863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区健辉</a:t>
            </a: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ct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(Prof.</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Kin</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Fai</a:t>
            </a: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Au)</a:t>
            </a:r>
          </a:p>
          <a:p>
            <a:pPr algn="ct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rPr>
              <a:t>美国密歇根大学教授</a:t>
            </a:r>
            <a:endParaRPr lang="en-US"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8895" y="872142"/>
            <a:ext cx="3658870" cy="354965"/>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Long-read sequencing and new insights in transcriptomics and epigenetics</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0" y="3741834"/>
            <a:ext cx="3600450" cy="3122601"/>
          </a:xfrm>
          <a:prstGeom prst="rect">
            <a:avLst/>
          </a:prstGeom>
          <a:noFill/>
        </p:spPr>
        <p:txBody>
          <a:bodyPr wrap="square">
            <a:noAutofit/>
          </a:bodyPr>
          <a:lstStyle/>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汇报人简介</a:t>
            </a:r>
            <a:r>
              <a:rPr lang="en-GB" sz="1200" b="1" dirty="0">
                <a:solidFill>
                  <a:schemeClr val="lt1"/>
                </a:solidFill>
                <a:effectLst>
                  <a:outerShdw blurRad="373812" dist="38100" algn="l" rotWithShape="0">
                    <a:prstClr val="black"/>
                  </a:outerShdw>
                </a:effectLst>
                <a:latin typeface="Calibri" panose="020F0502020204030204"/>
                <a:cs typeface="Calibri" panose="020F0502020204030204"/>
              </a:rPr>
              <a:t>:</a:t>
            </a:r>
          </a:p>
          <a:p>
            <a:r>
              <a:rPr lang="zh-CN" altLang="en-US" sz="1200" dirty="0">
                <a:solidFill>
                  <a:schemeClr val="bg1"/>
                </a:solidFill>
                <a:latin typeface="Microsoft YaHei UI" panose="020B0503020204020204" pitchFamily="34" charset="-122"/>
                <a:ea typeface="Microsoft YaHei UI" panose="020B0503020204020204" pitchFamily="34" charset="-122"/>
              </a:rPr>
              <a:t>区健辉教授，</a:t>
            </a:r>
            <a:r>
              <a:rPr lang="en-US" altLang="zh-CN" sz="1200" dirty="0">
                <a:solidFill>
                  <a:schemeClr val="bg1"/>
                </a:solidFill>
                <a:latin typeface="Microsoft YaHei UI" panose="020B0503020204020204" pitchFamily="34" charset="-122"/>
                <a:ea typeface="Microsoft YaHei UI" panose="020B0503020204020204" pitchFamily="34" charset="-122"/>
              </a:rPr>
              <a:t>2004</a:t>
            </a:r>
            <a:r>
              <a:rPr lang="zh-CN" altLang="en-US" sz="1200" dirty="0">
                <a:solidFill>
                  <a:schemeClr val="bg1"/>
                </a:solidFill>
                <a:latin typeface="Microsoft YaHei UI" panose="020B0503020204020204" pitchFamily="34" charset="-122"/>
                <a:ea typeface="Microsoft YaHei UI" panose="020B0503020204020204" pitchFamily="34" charset="-122"/>
              </a:rPr>
              <a:t>年本科毕业于清华大学，</a:t>
            </a:r>
            <a:r>
              <a:rPr lang="en-US" altLang="zh-CN" sz="1200" dirty="0">
                <a:solidFill>
                  <a:schemeClr val="bg1"/>
                </a:solidFill>
                <a:latin typeface="Microsoft YaHei UI" panose="020B0503020204020204" pitchFamily="34" charset="-122"/>
                <a:ea typeface="Microsoft YaHei UI" panose="020B0503020204020204" pitchFamily="34" charset="-122"/>
              </a:rPr>
              <a:t>2009</a:t>
            </a:r>
            <a:r>
              <a:rPr lang="zh-CN" altLang="en-US" sz="1200" dirty="0">
                <a:solidFill>
                  <a:schemeClr val="bg1"/>
                </a:solidFill>
                <a:latin typeface="Microsoft YaHei UI" panose="020B0503020204020204" pitchFamily="34" charset="-122"/>
                <a:ea typeface="Microsoft YaHei UI" panose="020B0503020204020204" pitchFamily="34" charset="-122"/>
              </a:rPr>
              <a:t>年于牛津大学获得博士学位，</a:t>
            </a:r>
            <a:r>
              <a:rPr lang="en-US" altLang="zh-CN" sz="1200" dirty="0">
                <a:solidFill>
                  <a:schemeClr val="bg1"/>
                </a:solidFill>
                <a:latin typeface="Microsoft YaHei UI" panose="020B0503020204020204" pitchFamily="34" charset="-122"/>
                <a:ea typeface="Microsoft YaHei UI" panose="020B0503020204020204" pitchFamily="34" charset="-122"/>
              </a:rPr>
              <a:t>2009</a:t>
            </a:r>
            <a:r>
              <a:rPr lang="zh-CN" altLang="en-US" sz="1200" dirty="0">
                <a:solidFill>
                  <a:schemeClr val="bg1"/>
                </a:solidFill>
                <a:latin typeface="Microsoft YaHei UI" panose="020B0503020204020204" pitchFamily="34" charset="-122"/>
                <a:ea typeface="Microsoft YaHei UI" panose="020B0503020204020204" pitchFamily="34" charset="-122"/>
              </a:rPr>
              <a:t>年至</a:t>
            </a:r>
            <a:r>
              <a:rPr lang="en-US" altLang="zh-CN" sz="1200" dirty="0">
                <a:solidFill>
                  <a:schemeClr val="bg1"/>
                </a:solidFill>
                <a:latin typeface="Microsoft YaHei UI" panose="020B0503020204020204" pitchFamily="34" charset="-122"/>
                <a:ea typeface="Microsoft YaHei UI" panose="020B0503020204020204" pitchFamily="34" charset="-122"/>
              </a:rPr>
              <a:t>2013</a:t>
            </a:r>
            <a:r>
              <a:rPr lang="zh-CN" altLang="en-US" sz="1200" dirty="0">
                <a:solidFill>
                  <a:schemeClr val="bg1"/>
                </a:solidFill>
                <a:latin typeface="Microsoft YaHei UI" panose="020B0503020204020204" pitchFamily="34" charset="-122"/>
                <a:ea typeface="Microsoft YaHei UI" panose="020B0503020204020204" pitchFamily="34" charset="-122"/>
              </a:rPr>
              <a:t>年在斯坦福大学师从美国科学院院士</a:t>
            </a:r>
            <a:r>
              <a:rPr lang="en-US" altLang="zh-CN" sz="1200" dirty="0">
                <a:solidFill>
                  <a:schemeClr val="bg1"/>
                </a:solidFill>
                <a:latin typeface="Microsoft YaHei UI" panose="020B0503020204020204" pitchFamily="34" charset="-122"/>
                <a:ea typeface="Microsoft YaHei UI" panose="020B0503020204020204" pitchFamily="34" charset="-122"/>
              </a:rPr>
              <a:t>Wing H. Wong</a:t>
            </a:r>
            <a:r>
              <a:rPr lang="zh-CN" altLang="en-US" sz="1200" dirty="0">
                <a:solidFill>
                  <a:schemeClr val="bg1"/>
                </a:solidFill>
                <a:latin typeface="Microsoft YaHei UI" panose="020B0503020204020204" pitchFamily="34" charset="-122"/>
                <a:ea typeface="Microsoft YaHei UI" panose="020B0503020204020204" pitchFamily="34" charset="-122"/>
              </a:rPr>
              <a:t>教授从事博士后研究，</a:t>
            </a:r>
            <a:r>
              <a:rPr lang="en-US" altLang="zh-CN" sz="1200" dirty="0">
                <a:solidFill>
                  <a:schemeClr val="bg1"/>
                </a:solidFill>
                <a:latin typeface="Microsoft YaHei UI" panose="020B0503020204020204" pitchFamily="34" charset="-122"/>
                <a:ea typeface="Microsoft YaHei UI" panose="020B0503020204020204" pitchFamily="34" charset="-122"/>
              </a:rPr>
              <a:t>2013</a:t>
            </a:r>
            <a:r>
              <a:rPr lang="zh-CN" altLang="en-US" sz="1200" dirty="0">
                <a:solidFill>
                  <a:schemeClr val="bg1"/>
                </a:solidFill>
                <a:latin typeface="Microsoft YaHei UI" panose="020B0503020204020204" pitchFamily="34" charset="-122"/>
                <a:ea typeface="Microsoft YaHei UI" panose="020B0503020204020204" pitchFamily="34" charset="-122"/>
              </a:rPr>
              <a:t>年加入爱荷华大学建立实验室，</a:t>
            </a:r>
            <a:r>
              <a:rPr lang="en-US" altLang="zh-CN" sz="1200" dirty="0">
                <a:solidFill>
                  <a:schemeClr val="bg1"/>
                </a:solidFill>
                <a:latin typeface="Microsoft YaHei UI" panose="020B0503020204020204" pitchFamily="34" charset="-122"/>
                <a:ea typeface="Microsoft YaHei UI" panose="020B0503020204020204" pitchFamily="34" charset="-122"/>
              </a:rPr>
              <a:t>2018</a:t>
            </a:r>
            <a:r>
              <a:rPr lang="zh-CN" altLang="en-US" sz="1200" dirty="0">
                <a:solidFill>
                  <a:schemeClr val="bg1"/>
                </a:solidFill>
                <a:latin typeface="Microsoft YaHei UI" panose="020B0503020204020204" pitchFamily="34" charset="-122"/>
                <a:ea typeface="Microsoft YaHei UI" panose="020B0503020204020204" pitchFamily="34" charset="-122"/>
              </a:rPr>
              <a:t>年任职于俄亥俄州立大学，</a:t>
            </a:r>
            <a:r>
              <a:rPr lang="en-US" altLang="zh-CN" sz="1200" dirty="0">
                <a:solidFill>
                  <a:schemeClr val="bg1"/>
                </a:solidFill>
                <a:latin typeface="Microsoft YaHei UI" panose="020B0503020204020204" pitchFamily="34" charset="-122"/>
                <a:ea typeface="Microsoft YaHei UI" panose="020B0503020204020204" pitchFamily="34" charset="-122"/>
              </a:rPr>
              <a:t>2023</a:t>
            </a:r>
            <a:r>
              <a:rPr lang="zh-CN" altLang="en-US" sz="1200" dirty="0">
                <a:solidFill>
                  <a:schemeClr val="bg1"/>
                </a:solidFill>
                <a:latin typeface="Microsoft YaHei UI" panose="020B0503020204020204" pitchFamily="34" charset="-122"/>
                <a:ea typeface="Microsoft YaHei UI" panose="020B0503020204020204" pitchFamily="34" charset="-122"/>
              </a:rPr>
              <a:t>年加入密歇根大学担任终身正教授。主要从事测序数据</a:t>
            </a:r>
            <a:r>
              <a:rPr lang="en-US" altLang="zh-CN" sz="1200" dirty="0">
                <a:solidFill>
                  <a:schemeClr val="bg1"/>
                </a:solidFill>
                <a:latin typeface="Microsoft YaHei UI" panose="020B0503020204020204" pitchFamily="34" charset="-122"/>
                <a:ea typeface="Microsoft YaHei UI" panose="020B0503020204020204" pitchFamily="34" charset="-122"/>
              </a:rPr>
              <a:t>(</a:t>
            </a:r>
            <a:r>
              <a:rPr lang="zh-CN" altLang="en-US" sz="1200" dirty="0">
                <a:solidFill>
                  <a:schemeClr val="bg1"/>
                </a:solidFill>
                <a:latin typeface="Microsoft YaHei UI" panose="020B0503020204020204" pitchFamily="34" charset="-122"/>
                <a:ea typeface="Microsoft YaHei UI" panose="020B0503020204020204" pitchFamily="34" charset="-122"/>
              </a:rPr>
              <a:t>尤其是长读长数据</a:t>
            </a:r>
            <a:r>
              <a:rPr lang="en-US" altLang="zh-CN" sz="1200" dirty="0">
                <a:solidFill>
                  <a:schemeClr val="bg1"/>
                </a:solidFill>
                <a:latin typeface="Microsoft YaHei UI" panose="020B0503020204020204" pitchFamily="34" charset="-122"/>
                <a:ea typeface="Microsoft YaHei UI" panose="020B0503020204020204" pitchFamily="34" charset="-122"/>
              </a:rPr>
              <a:t>)</a:t>
            </a:r>
            <a:r>
              <a:rPr lang="zh-CN" altLang="en-US" sz="1200" dirty="0">
                <a:solidFill>
                  <a:schemeClr val="bg1"/>
                </a:solidFill>
                <a:latin typeface="Microsoft YaHei UI" panose="020B0503020204020204" pitchFamily="34" charset="-122"/>
                <a:ea typeface="Microsoft YaHei UI" panose="020B0503020204020204" pitchFamily="34" charset="-122"/>
              </a:rPr>
              <a:t>的生物信息学方法开发。近年来在</a:t>
            </a:r>
            <a:r>
              <a:rPr lang="en-US" altLang="zh-CN" sz="1200" dirty="0">
                <a:solidFill>
                  <a:schemeClr val="bg1"/>
                </a:solidFill>
                <a:latin typeface="Microsoft YaHei UI" panose="020B0503020204020204" pitchFamily="34" charset="-122"/>
                <a:ea typeface="Microsoft YaHei UI" panose="020B0503020204020204" pitchFamily="34" charset="-122"/>
              </a:rPr>
              <a:t>Nature Biotechnology</a:t>
            </a:r>
            <a:r>
              <a:rPr lang="zh-CN" altLang="en-US" sz="1200" dirty="0">
                <a:solidFill>
                  <a:schemeClr val="bg1"/>
                </a:solidFill>
                <a:latin typeface="Microsoft YaHei UI" panose="020B0503020204020204" pitchFamily="34" charset="-122"/>
                <a:ea typeface="Microsoft YaHei UI" panose="020B0503020204020204" pitchFamily="34" charset="-122"/>
              </a:rPr>
              <a:t>、</a:t>
            </a:r>
            <a:r>
              <a:rPr lang="en-US" altLang="zh-CN" sz="1200" dirty="0">
                <a:solidFill>
                  <a:schemeClr val="bg1"/>
                </a:solidFill>
                <a:latin typeface="Microsoft YaHei UI" panose="020B0503020204020204" pitchFamily="34" charset="-122"/>
                <a:ea typeface="Microsoft YaHei UI" panose="020B0503020204020204" pitchFamily="34" charset="-122"/>
              </a:rPr>
              <a:t>Nature Methods</a:t>
            </a:r>
            <a:r>
              <a:rPr lang="zh-CN" altLang="en-US" sz="1200" dirty="0">
                <a:solidFill>
                  <a:schemeClr val="bg1"/>
                </a:solidFill>
                <a:latin typeface="Microsoft YaHei UI" panose="020B0503020204020204" pitchFamily="34" charset="-122"/>
                <a:ea typeface="Microsoft YaHei UI" panose="020B0503020204020204" pitchFamily="34" charset="-122"/>
              </a:rPr>
              <a:t>、</a:t>
            </a:r>
            <a:r>
              <a:rPr lang="en-US" altLang="zh-CN" sz="1200" dirty="0">
                <a:solidFill>
                  <a:schemeClr val="bg1"/>
                </a:solidFill>
                <a:latin typeface="Microsoft YaHei UI" panose="020B0503020204020204" pitchFamily="34" charset="-122"/>
                <a:ea typeface="Microsoft YaHei UI" panose="020B0503020204020204" pitchFamily="34" charset="-122"/>
              </a:rPr>
              <a:t>Nature Structural &amp;Molecular Biology</a:t>
            </a:r>
            <a:r>
              <a:rPr lang="zh-CN" altLang="en-US" sz="1200" dirty="0">
                <a:solidFill>
                  <a:schemeClr val="bg1"/>
                </a:solidFill>
                <a:latin typeface="Microsoft YaHei UI" panose="020B0503020204020204" pitchFamily="34" charset="-122"/>
                <a:ea typeface="Microsoft YaHei UI" panose="020B0503020204020204" pitchFamily="34" charset="-122"/>
              </a:rPr>
              <a:t>等期刊发表了多篇高水平论文。区教授是</a:t>
            </a:r>
            <a:r>
              <a:rPr lang="en-US" altLang="zh-CN" sz="1200" dirty="0">
                <a:solidFill>
                  <a:schemeClr val="bg1"/>
                </a:solidFill>
                <a:latin typeface="Microsoft YaHei UI" panose="020B0503020204020204" pitchFamily="34" charset="-122"/>
                <a:ea typeface="Microsoft YaHei UI" panose="020B0503020204020204" pitchFamily="34" charset="-122"/>
              </a:rPr>
              <a:t>The Long-read RNA-seg Genome Annotation Assessment Project (LRGASP) Consortium</a:t>
            </a:r>
            <a:r>
              <a:rPr lang="zh-CN" altLang="en-US" sz="1200" dirty="0">
                <a:solidFill>
                  <a:schemeClr val="bg1"/>
                </a:solidFill>
                <a:latin typeface="Microsoft YaHei UI" panose="020B0503020204020204" pitchFamily="34" charset="-122"/>
                <a:ea typeface="Microsoft YaHei UI" panose="020B0503020204020204" pitchFamily="34" charset="-122"/>
              </a:rPr>
              <a:t>的主要负责人之一，并且担任著名学术期刊</a:t>
            </a:r>
            <a:r>
              <a:rPr lang="en-US" altLang="zh-CN" sz="1200" dirty="0">
                <a:solidFill>
                  <a:schemeClr val="bg1"/>
                </a:solidFill>
                <a:latin typeface="Microsoft YaHei UI" panose="020B0503020204020204" pitchFamily="34" charset="-122"/>
                <a:ea typeface="Microsoft YaHei UI" panose="020B0503020204020204" pitchFamily="34" charset="-122"/>
              </a:rPr>
              <a:t>Genome Biology</a:t>
            </a:r>
            <a:r>
              <a:rPr lang="zh-CN" altLang="en-US" sz="1200" dirty="0">
                <a:solidFill>
                  <a:schemeClr val="bg1"/>
                </a:solidFill>
                <a:latin typeface="Microsoft YaHei UI" panose="020B0503020204020204" pitchFamily="34" charset="-122"/>
                <a:ea typeface="Microsoft YaHei UI" panose="020B0503020204020204" pitchFamily="34" charset="-122"/>
              </a:rPr>
              <a:t>及</a:t>
            </a:r>
            <a:r>
              <a:rPr lang="en-US" altLang="zh-CN" sz="1200" dirty="0">
                <a:solidFill>
                  <a:schemeClr val="bg1"/>
                </a:solidFill>
                <a:latin typeface="Microsoft YaHei UI" panose="020B0503020204020204" pitchFamily="34" charset="-122"/>
                <a:ea typeface="Microsoft YaHei UI" panose="020B0503020204020204" pitchFamily="34" charset="-122"/>
              </a:rPr>
              <a:t>Genome Research</a:t>
            </a:r>
            <a:r>
              <a:rPr lang="zh-CN" altLang="en-US" sz="1200" dirty="0">
                <a:solidFill>
                  <a:schemeClr val="bg1"/>
                </a:solidFill>
                <a:latin typeface="Microsoft YaHei UI" panose="020B0503020204020204" pitchFamily="34" charset="-122"/>
                <a:ea typeface="Microsoft YaHei UI" panose="020B0503020204020204" pitchFamily="34" charset="-122"/>
              </a:rPr>
              <a:t>的编委。</a:t>
            </a:r>
            <a:endPar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3" name="Group 2">
            <a:extLst>
              <a:ext uri="{FF2B5EF4-FFF2-40B4-BE49-F238E27FC236}">
                <a16:creationId xmlns:a16="http://schemas.microsoft.com/office/drawing/2014/main" id="{1C53A83C-6621-4380-76BF-8A6C4C7DD490}"/>
              </a:ext>
            </a:extLst>
          </p:cNvPr>
          <p:cNvGrpSpPr/>
          <p:nvPr/>
        </p:nvGrpSpPr>
        <p:grpSpPr>
          <a:xfrm>
            <a:off x="360605" y="6643464"/>
            <a:ext cx="2785040" cy="2786898"/>
            <a:chOff x="531092" y="6647768"/>
            <a:chExt cx="2785040" cy="2786898"/>
          </a:xfrm>
        </p:grpSpPr>
        <p:sp>
          <p:nvSpPr>
            <p:cNvPr id="4" name="Google Shape;143;p25">
              <a:extLst>
                <a:ext uri="{FF2B5EF4-FFF2-40B4-BE49-F238E27FC236}">
                  <a16:creationId xmlns:a16="http://schemas.microsoft.com/office/drawing/2014/main" id="{E37EC4CA-1F3D-A762-B3EB-AB62475BC690}"/>
                </a:ext>
              </a:extLst>
            </p:cNvPr>
            <p:cNvSpPr/>
            <p:nvPr/>
          </p:nvSpPr>
          <p:spPr>
            <a:xfrm>
              <a:off x="911104" y="664776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主持人和嘉宾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 name="Google Shape;157;p25">
              <a:extLst>
                <a:ext uri="{FF2B5EF4-FFF2-40B4-BE49-F238E27FC236}">
                  <a16:creationId xmlns:a16="http://schemas.microsoft.com/office/drawing/2014/main" id="{76FD55BF-E0A0-280A-378A-066D56E0FDA9}"/>
                </a:ext>
              </a:extLst>
            </p:cNvPr>
            <p:cNvSpPr txBox="1"/>
            <p:nvPr/>
          </p:nvSpPr>
          <p:spPr>
            <a:xfrm>
              <a:off x="1203530" y="7619951"/>
              <a:ext cx="1357500" cy="414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主持人：王金凯</a:t>
              </a:r>
              <a:endParaRPr lang="zh-CN" altLang="en-US" sz="800"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p>
          </p:txBody>
        </p:sp>
        <p:grpSp>
          <p:nvGrpSpPr>
            <p:cNvPr id="6" name="Group 5">
              <a:extLst>
                <a:ext uri="{FF2B5EF4-FFF2-40B4-BE49-F238E27FC236}">
                  <a16:creationId xmlns:a16="http://schemas.microsoft.com/office/drawing/2014/main" id="{78D7090B-F912-F8F8-5F7E-8C2682413478}"/>
                </a:ext>
              </a:extLst>
            </p:cNvPr>
            <p:cNvGrpSpPr/>
            <p:nvPr/>
          </p:nvGrpSpPr>
          <p:grpSpPr>
            <a:xfrm>
              <a:off x="531092" y="8931482"/>
              <a:ext cx="2785040" cy="503184"/>
              <a:chOff x="938887" y="8350458"/>
              <a:chExt cx="2785040" cy="503184"/>
            </a:xfrm>
          </p:grpSpPr>
          <p:sp>
            <p:nvSpPr>
              <p:cNvPr id="22" name="Google Shape;159;p25">
                <a:extLst>
                  <a:ext uri="{FF2B5EF4-FFF2-40B4-BE49-F238E27FC236}">
                    <a16:creationId xmlns:a16="http://schemas.microsoft.com/office/drawing/2014/main" id="{77F899E8-E0BA-F8D0-2A9B-1B3BD7F872CF}"/>
                  </a:ext>
                </a:extLst>
              </p:cNvPr>
              <p:cNvSpPr txBox="1"/>
              <p:nvPr/>
            </p:nvSpPr>
            <p:spPr>
              <a:xfrm>
                <a:off x="938887" y="8354941"/>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黄林</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lang="en-US" sz="900" i="1" dirty="0">
                  <a:solidFill>
                    <a:schemeClr val="bg1"/>
                  </a:solidFill>
                </a:endParaRPr>
              </a:p>
            </p:txBody>
          </p:sp>
          <p:sp>
            <p:nvSpPr>
              <p:cNvPr id="23" name="Google Shape;160;p25">
                <a:extLst>
                  <a:ext uri="{FF2B5EF4-FFF2-40B4-BE49-F238E27FC236}">
                    <a16:creationId xmlns:a16="http://schemas.microsoft.com/office/drawing/2014/main" id="{24F41AC2-2C6A-E3D2-BDAB-6AD4F8808225}"/>
                  </a:ext>
                </a:extLst>
              </p:cNvPr>
              <p:cNvSpPr txBox="1"/>
              <p:nvPr/>
            </p:nvSpPr>
            <p:spPr>
              <a:xfrm>
                <a:off x="1864527" y="835421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sp>
            <p:nvSpPr>
              <p:cNvPr id="24" name="Google Shape;160;p25">
                <a:extLst>
                  <a:ext uri="{FF2B5EF4-FFF2-40B4-BE49-F238E27FC236}">
                    <a16:creationId xmlns:a16="http://schemas.microsoft.com/office/drawing/2014/main" id="{F2F0ECE2-60C1-3C0E-147E-228AD514819C}"/>
                  </a:ext>
                </a:extLst>
              </p:cNvPr>
              <p:cNvSpPr txBox="1"/>
              <p:nvPr/>
            </p:nvSpPr>
            <p:spPr>
              <a:xfrm>
                <a:off x="2688327" y="8350458"/>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endParaRPr lang="en-US" altLang="zh-CN" sz="500" i="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广州医科大学</a:t>
                </a:r>
                <a:endParaRPr lang="en-US" altLang="zh-CN" sz="500" i="1" dirty="0">
                  <a:solidFill>
                    <a:schemeClr val="bg1"/>
                  </a:solidFill>
                </a:endParaRPr>
              </a:p>
            </p:txBody>
          </p:sp>
        </p:grpSp>
        <p:sp>
          <p:nvSpPr>
            <p:cNvPr id="20" name="Oval 19">
              <a:extLst>
                <a:ext uri="{FF2B5EF4-FFF2-40B4-BE49-F238E27FC236}">
                  <a16:creationId xmlns:a16="http://schemas.microsoft.com/office/drawing/2014/main" id="{D7D05F5A-275A-62AF-C15C-1179EB204677}"/>
                </a:ext>
              </a:extLst>
            </p:cNvPr>
            <p:cNvSpPr/>
            <p:nvPr/>
          </p:nvSpPr>
          <p:spPr>
            <a:xfrm>
              <a:off x="1540280" y="68963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C33843-ACB7-DAA2-29AE-B7E35CE10073}"/>
                </a:ext>
              </a:extLst>
            </p:cNvPr>
            <p:cNvGrpSpPr/>
            <p:nvPr/>
          </p:nvGrpSpPr>
          <p:grpSpPr>
            <a:xfrm>
              <a:off x="1583026" y="6933664"/>
              <a:ext cx="1551817" cy="2001577"/>
              <a:chOff x="5045216" y="2661591"/>
              <a:chExt cx="1551817" cy="2001577"/>
            </a:xfrm>
          </p:grpSpPr>
          <p:sp>
            <p:nvSpPr>
              <p:cNvPr id="18" name="Oval 17">
                <a:extLst>
                  <a:ext uri="{FF2B5EF4-FFF2-40B4-BE49-F238E27FC236}">
                    <a16:creationId xmlns:a16="http://schemas.microsoft.com/office/drawing/2014/main" id="{C7C48833-03D4-74C9-86EE-7C12147213C0}"/>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earing glasses&#10;&#10;Description automatically generated with medium confidence">
                <a:extLst>
                  <a:ext uri="{FF2B5EF4-FFF2-40B4-BE49-F238E27FC236}">
                    <a16:creationId xmlns:a16="http://schemas.microsoft.com/office/drawing/2014/main" id="{84BAB0C9-91B3-21CA-7ECD-495AC51DAA9D}"/>
                  </a:ext>
                </a:extLst>
              </p:cNvPr>
              <p:cNvPicPr>
                <a:picLocks noChangeAspect="1"/>
              </p:cNvPicPr>
              <p:nvPr/>
            </p:nvPicPr>
            <p:blipFill>
              <a:blip r:embed="rId3"/>
              <a:srcRect r="96"/>
              <a:stretch>
                <a:fillRect/>
              </a:stretch>
            </p:blipFill>
            <p:spPr>
              <a:xfrm>
                <a:off x="5045216" y="2661591"/>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11" name="Group 10">
              <a:extLst>
                <a:ext uri="{FF2B5EF4-FFF2-40B4-BE49-F238E27FC236}">
                  <a16:creationId xmlns:a16="http://schemas.microsoft.com/office/drawing/2014/main" id="{D726221D-F4A4-1F02-105B-602E996EB3BA}"/>
                </a:ext>
              </a:extLst>
            </p:cNvPr>
            <p:cNvGrpSpPr/>
            <p:nvPr/>
          </p:nvGrpSpPr>
          <p:grpSpPr>
            <a:xfrm>
              <a:off x="1568874" y="8143241"/>
              <a:ext cx="684000" cy="792000"/>
              <a:chOff x="4361335" y="5670994"/>
              <a:chExt cx="684000" cy="792000"/>
            </a:xfrm>
          </p:grpSpPr>
          <p:sp>
            <p:nvSpPr>
              <p:cNvPr id="16" name="Oval 15">
                <a:extLst>
                  <a:ext uri="{FF2B5EF4-FFF2-40B4-BE49-F238E27FC236}">
                    <a16:creationId xmlns:a16="http://schemas.microsoft.com/office/drawing/2014/main" id="{1CBF9859-8788-F794-4302-0827B02CD46C}"/>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erson wearing glasses and a suit&#10;&#10;Description automatically generated with medium confidence">
                <a:extLst>
                  <a:ext uri="{FF2B5EF4-FFF2-40B4-BE49-F238E27FC236}">
                    <a16:creationId xmlns:a16="http://schemas.microsoft.com/office/drawing/2014/main" id="{60EAFE1B-D5F5-8769-7B8F-560267C7106E}"/>
                  </a:ext>
                </a:extLst>
              </p:cNvPr>
              <p:cNvPicPr>
                <a:picLocks noChangeAspect="1"/>
              </p:cNvPicPr>
              <p:nvPr/>
            </p:nvPicPr>
            <p:blipFill>
              <a:blip r:embed="rId4"/>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12" name="Group 11">
              <a:extLst>
                <a:ext uri="{FF2B5EF4-FFF2-40B4-BE49-F238E27FC236}">
                  <a16:creationId xmlns:a16="http://schemas.microsoft.com/office/drawing/2014/main" id="{43C2CE54-FABC-158D-C915-0F624EE1DC34}"/>
                </a:ext>
              </a:extLst>
            </p:cNvPr>
            <p:cNvGrpSpPr/>
            <p:nvPr/>
          </p:nvGrpSpPr>
          <p:grpSpPr>
            <a:xfrm>
              <a:off x="690406" y="8138256"/>
              <a:ext cx="684000" cy="792000"/>
              <a:chOff x="4618962" y="4439067"/>
              <a:chExt cx="684000" cy="792000"/>
            </a:xfrm>
          </p:grpSpPr>
          <p:sp>
            <p:nvSpPr>
              <p:cNvPr id="13" name="Oval 12">
                <a:extLst>
                  <a:ext uri="{FF2B5EF4-FFF2-40B4-BE49-F238E27FC236}">
                    <a16:creationId xmlns:a16="http://schemas.microsoft.com/office/drawing/2014/main" id="{2A159017-082C-5A12-83D4-327E68814AFD}"/>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wearing glasses and a suit&#10;&#10;Description automatically generated with medium confidence">
                <a:extLst>
                  <a:ext uri="{FF2B5EF4-FFF2-40B4-BE49-F238E27FC236}">
                    <a16:creationId xmlns:a16="http://schemas.microsoft.com/office/drawing/2014/main" id="{7E8B09DE-F338-FB7D-6BBF-3A25B59C8459}"/>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grpSp>
        <p:nvGrpSpPr>
          <p:cNvPr id="28" name="组合 27">
            <a:extLst>
              <a:ext uri="{FF2B5EF4-FFF2-40B4-BE49-F238E27FC236}">
                <a16:creationId xmlns:a16="http://schemas.microsoft.com/office/drawing/2014/main" id="{19A2C407-6E0E-7FD8-E726-A10986603A4F}"/>
              </a:ext>
            </a:extLst>
          </p:cNvPr>
          <p:cNvGrpSpPr/>
          <p:nvPr/>
        </p:nvGrpSpPr>
        <p:grpSpPr>
          <a:xfrm>
            <a:off x="2458636" y="2098857"/>
            <a:ext cx="612000" cy="611505"/>
            <a:chOff x="1568" y="4604"/>
            <a:chExt cx="1134" cy="1134"/>
          </a:xfrm>
        </p:grpSpPr>
        <p:sp>
          <p:nvSpPr>
            <p:cNvPr id="29" name="Rectangle 50">
              <a:extLst>
                <a:ext uri="{FF2B5EF4-FFF2-40B4-BE49-F238E27FC236}">
                  <a16:creationId xmlns:a16="http://schemas.microsoft.com/office/drawing/2014/main" id="{F76CB79D-2CE5-6E8E-7696-8A449EBECC51}"/>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片 22">
              <a:extLst>
                <a:ext uri="{FF2B5EF4-FFF2-40B4-BE49-F238E27FC236}">
                  <a16:creationId xmlns:a16="http://schemas.microsoft.com/office/drawing/2014/main" id="{B615EA60-E368-65CB-474B-BAD1C61A220C}"/>
                </a:ext>
              </a:extLst>
            </p:cNvPr>
            <p:cNvPicPr>
              <a:picLocks noChangeAspect="1"/>
            </p:cNvPicPr>
            <p:nvPr/>
          </p:nvPicPr>
          <p:blipFill>
            <a:blip r:embed="rId6"/>
            <a:stretch>
              <a:fillRect/>
            </a:stretch>
          </p:blipFill>
          <p:spPr>
            <a:xfrm>
              <a:off x="1598" y="4640"/>
              <a:ext cx="1092" cy="1085"/>
            </a:xfrm>
            <a:prstGeom prst="rect">
              <a:avLst/>
            </a:prstGeom>
          </p:spPr>
        </p:pic>
      </p:grpSp>
      <p:sp>
        <p:nvSpPr>
          <p:cNvPr id="32" name="Google Shape;138;p25">
            <a:extLst>
              <a:ext uri="{FF2B5EF4-FFF2-40B4-BE49-F238E27FC236}">
                <a16:creationId xmlns:a16="http://schemas.microsoft.com/office/drawing/2014/main" id="{D5574392-48F4-45A9-A94E-BB0450CFF5D4}"/>
              </a:ext>
            </a:extLst>
          </p:cNvPr>
          <p:cNvSpPr txBox="1"/>
          <p:nvPr/>
        </p:nvSpPr>
        <p:spPr>
          <a:xfrm>
            <a:off x="1242249" y="1337846"/>
            <a:ext cx="2358201" cy="872175"/>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900" b="1" dirty="0">
                <a:solidFill>
                  <a:schemeClr val="bg1"/>
                </a:solidFill>
                <a:latin typeface="Arial" panose="020B0604020202020204" pitchFamily="34" charset="0"/>
                <a:cs typeface="Arial" panose="020B0604020202020204" pitchFamily="34" charset="0"/>
              </a:rPr>
              <a:t>报告时间</a:t>
            </a:r>
            <a:r>
              <a:rPr lang="en-US" altLang="zh-CN" sz="900" b="1" dirty="0">
                <a:solidFill>
                  <a:schemeClr val="bg1"/>
                </a:solidFill>
                <a:latin typeface="Arial" panose="020B0604020202020204" pitchFamily="34" charset="0"/>
                <a:cs typeface="Arial" panose="020B0604020202020204" pitchFamily="34" charset="0"/>
              </a:rPr>
              <a:t>:    </a:t>
            </a:r>
            <a:r>
              <a:rPr lang="zh-CN" sz="900" b="1" dirty="0">
                <a:solidFill>
                  <a:schemeClr val="bg1"/>
                </a:solidFill>
                <a:latin typeface="Arial" panose="020B0604020202020204" pitchFamily="34" charset="0"/>
                <a:cs typeface="Arial" panose="020B0604020202020204" pitchFamily="34" charset="0"/>
              </a:rPr>
              <a:t>202</a:t>
            </a:r>
            <a:r>
              <a:rPr lang="en-US" altLang="zh-CN" sz="900" b="1" dirty="0">
                <a:solidFill>
                  <a:schemeClr val="bg1"/>
                </a:solidFill>
                <a:latin typeface="Arial" panose="020B0604020202020204" pitchFamily="34" charset="0"/>
                <a:cs typeface="Arial" panose="020B0604020202020204" pitchFamily="34" charset="0"/>
              </a:rPr>
              <a:t>4</a:t>
            </a:r>
            <a:r>
              <a:rPr lang="zh-CN" sz="900" b="1" dirty="0">
                <a:solidFill>
                  <a:schemeClr val="bg1"/>
                </a:solidFill>
                <a:latin typeface="Arial" panose="020B0604020202020204" pitchFamily="34" charset="0"/>
                <a:cs typeface="Arial" panose="020B0604020202020204" pitchFamily="34" charset="0"/>
              </a:rPr>
              <a:t>-</a:t>
            </a:r>
            <a:r>
              <a:rPr lang="en-US" altLang="zh-CN" sz="900" b="1" dirty="0">
                <a:solidFill>
                  <a:schemeClr val="bg1"/>
                </a:solidFill>
                <a:latin typeface="Arial" panose="020B0604020202020204" pitchFamily="34" charset="0"/>
                <a:cs typeface="Arial" panose="020B0604020202020204" pitchFamily="34" charset="0"/>
              </a:rPr>
              <a:t>5-23 10:00-11:00</a:t>
            </a:r>
          </a:p>
          <a:p>
            <a:pPr>
              <a:lnSpc>
                <a:spcPct val="150000"/>
              </a:lnSpc>
            </a:pP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腾讯会议</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749-316-975</a:t>
            </a:r>
            <a:br>
              <a:rPr lang="en-US" altLang="zh-CN" sz="900" b="1" dirty="0">
                <a:solidFill>
                  <a:schemeClr val="bg1"/>
                </a:solidFill>
                <a:latin typeface="Arial" panose="020B0604020202020204" pitchFamily="34" charset="0"/>
                <a:cs typeface="Arial" panose="020B0604020202020204" pitchFamily="34" charset="0"/>
              </a:rPr>
            </a:br>
            <a:r>
              <a:rPr lang="zh-CN" altLang="en-US" sz="900" b="1" dirty="0">
                <a:solidFill>
                  <a:schemeClr val="bg1"/>
                </a:solidFill>
                <a:latin typeface="Arial" panose="020B0604020202020204" pitchFamily="34" charset="0"/>
                <a:cs typeface="Arial" panose="020B0604020202020204" pitchFamily="34" charset="0"/>
              </a:rPr>
              <a:t>哔哩哔哩</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marL="0" marR="0" lvl="0" indent="0" algn="l" rtl="0">
              <a:lnSpc>
                <a:spcPct val="150000"/>
              </a:lnSpc>
              <a:spcBef>
                <a:spcPts val="0"/>
              </a:spcBef>
              <a:spcAft>
                <a:spcPts val="0"/>
              </a:spcAft>
              <a:buNone/>
            </a:pPr>
            <a:endParaRPr lang="en-US" altLang="zh-CN" sz="700" b="1" dirty="0">
              <a:solidFill>
                <a:schemeClr val="bg1"/>
              </a:solidFill>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18D098C7-5C06-4018-BABA-0C1B247C7E2C}"/>
              </a:ext>
            </a:extLst>
          </p:cNvPr>
          <p:cNvPicPr>
            <a:picLocks noChangeAspect="1"/>
          </p:cNvPicPr>
          <p:nvPr/>
        </p:nvPicPr>
        <p:blipFill>
          <a:blip r:embed="rId7"/>
          <a:stretch>
            <a:fillRect/>
          </a:stretch>
        </p:blipFill>
        <p:spPr>
          <a:xfrm>
            <a:off x="1668850" y="2098856"/>
            <a:ext cx="611506" cy="611506"/>
          </a:xfrm>
          <a:prstGeom prst="rect">
            <a:avLst/>
          </a:prstGeom>
        </p:spPr>
      </p:pic>
      <p:pic>
        <p:nvPicPr>
          <p:cNvPr id="36" name="图片 35">
            <a:extLst>
              <a:ext uri="{FF2B5EF4-FFF2-40B4-BE49-F238E27FC236}">
                <a16:creationId xmlns:a16="http://schemas.microsoft.com/office/drawing/2014/main" id="{FD77260C-B920-4E3F-A92E-A519C42BB125}"/>
              </a:ext>
            </a:extLst>
          </p:cNvPr>
          <p:cNvPicPr>
            <a:picLocks noChangeAspect="1"/>
          </p:cNvPicPr>
          <p:nvPr/>
        </p:nvPicPr>
        <p:blipFill>
          <a:blip r:embed="rId8"/>
          <a:stretch>
            <a:fillRect/>
          </a:stretch>
        </p:blipFill>
        <p:spPr>
          <a:xfrm>
            <a:off x="115882" y="1329012"/>
            <a:ext cx="1049094" cy="1560191"/>
          </a:xfrm>
          <a:prstGeom prst="rect">
            <a:avLst/>
          </a:prstGeom>
        </p:spPr>
      </p:pic>
      <p:pic>
        <p:nvPicPr>
          <p:cNvPr id="31" name="Picture 20" descr="A picture containing person, suit, person, posing&#10;&#10;Description automatically generated">
            <a:extLst>
              <a:ext uri="{FF2B5EF4-FFF2-40B4-BE49-F238E27FC236}">
                <a16:creationId xmlns:a16="http://schemas.microsoft.com/office/drawing/2014/main" id="{0A32D096-E7BE-43B1-9639-54434E6B3FB1}"/>
              </a:ext>
            </a:extLst>
          </p:cNvPr>
          <p:cNvPicPr>
            <a:picLocks noChangeAspect="1"/>
          </p:cNvPicPr>
          <p:nvPr/>
        </p:nvPicPr>
        <p:blipFill>
          <a:blip r:embed="rId9"/>
          <a:srcRect l="933" r="5968" b="9091"/>
          <a:stretch>
            <a:fillRect/>
          </a:stretch>
        </p:blipFill>
        <p:spPr>
          <a:xfrm>
            <a:off x="2321845" y="8165246"/>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5018" y="3117767"/>
            <a:ext cx="3299021"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Prof. Kin Fai Au</a:t>
            </a:r>
          </a:p>
          <a:p>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University of Michigan, USA</a:t>
            </a:r>
            <a:endParaRPr lang="en-US"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9" name="Google Shape;133;p25"/>
          <p:cNvSpPr/>
          <p:nvPr/>
        </p:nvSpPr>
        <p:spPr>
          <a:xfrm>
            <a:off x="-46694" y="810075"/>
            <a:ext cx="3658870" cy="537459"/>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rPr>
              <a:t>Long-read sequencing and new insights in transcriptomics and epigenetics</a:t>
            </a:r>
            <a:endParaRPr lang="en-US" sz="1200" b="1" dirty="0">
              <a:solidFill>
                <a:schemeClr val="lt1"/>
              </a:solidFill>
              <a:effectLst>
                <a:outerShdw blurRad="373812" dist="38100" algn="l" rotWithShape="0">
                  <a:prstClr val="black"/>
                </a:outerShdw>
              </a:effectLst>
              <a:latin typeface="+mn-lt"/>
              <a:cs typeface="Arial" panose="020B0604020202090204" pitchFamily="34" charset="0"/>
              <a:sym typeface="Calibri" panose="020F0502020204030204"/>
            </a:endParaRPr>
          </a:p>
        </p:txBody>
      </p:sp>
      <p:sp>
        <p:nvSpPr>
          <p:cNvPr id="10" name="Google Shape;138;p25"/>
          <p:cNvSpPr txBox="1"/>
          <p:nvPr/>
        </p:nvSpPr>
        <p:spPr>
          <a:xfrm>
            <a:off x="1253450" y="1462175"/>
            <a:ext cx="2274186" cy="872175"/>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900" b="1" dirty="0">
                <a:solidFill>
                  <a:schemeClr val="bg1"/>
                </a:solidFill>
                <a:latin typeface="Arial" panose="020B0604020202020204" pitchFamily="34" charset="0"/>
                <a:cs typeface="Arial" panose="020B0604020202020204" pitchFamily="34" charset="0"/>
              </a:rPr>
              <a:t>Time</a:t>
            </a:r>
            <a:r>
              <a:rPr lang="zh-CN" altLang="en-US" sz="900" b="1" dirty="0">
                <a:solidFill>
                  <a:schemeClr val="bg1"/>
                </a:solidFill>
                <a:latin typeface="Arial" panose="020B0604020202020204" pitchFamily="34" charset="0"/>
                <a:cs typeface="Arial" panose="020B0604020202020204" pitchFamily="34" charset="0"/>
              </a:rPr>
              <a:t> </a:t>
            </a:r>
            <a:r>
              <a:rPr lang="en-US" altLang="zh-CN" sz="900" b="1" dirty="0">
                <a:solidFill>
                  <a:schemeClr val="bg1"/>
                </a:solidFill>
                <a:latin typeface="Arial" panose="020B0604020202020204" pitchFamily="34" charset="0"/>
                <a:cs typeface="Arial" panose="020B0604020202020204" pitchFamily="34" charset="0"/>
              </a:rPr>
              <a:t>(China):   </a:t>
            </a:r>
            <a:r>
              <a:rPr lang="zh-CN" sz="900" b="1" dirty="0">
                <a:solidFill>
                  <a:schemeClr val="bg1"/>
                </a:solidFill>
                <a:latin typeface="Arial" panose="020B0604020202020204" pitchFamily="34" charset="0"/>
                <a:cs typeface="Arial" panose="020B0604020202020204" pitchFamily="34" charset="0"/>
              </a:rPr>
              <a:t>202</a:t>
            </a:r>
            <a:r>
              <a:rPr lang="en-US" altLang="zh-CN" sz="900" b="1" dirty="0">
                <a:solidFill>
                  <a:schemeClr val="bg1"/>
                </a:solidFill>
                <a:latin typeface="Arial" panose="020B0604020202020204" pitchFamily="34" charset="0"/>
                <a:cs typeface="Arial" panose="020B0604020202020204" pitchFamily="34" charset="0"/>
              </a:rPr>
              <a:t>4</a:t>
            </a:r>
            <a:r>
              <a:rPr lang="zh-CN" sz="900" b="1" dirty="0">
                <a:solidFill>
                  <a:schemeClr val="bg1"/>
                </a:solidFill>
                <a:latin typeface="Arial" panose="020B0604020202020204" pitchFamily="34" charset="0"/>
                <a:cs typeface="Arial" panose="020B0604020202020204" pitchFamily="34" charset="0"/>
              </a:rPr>
              <a:t>-</a:t>
            </a:r>
            <a:r>
              <a:rPr lang="en-US" altLang="zh-CN" sz="900" b="1" dirty="0">
                <a:solidFill>
                  <a:schemeClr val="bg1"/>
                </a:solidFill>
                <a:latin typeface="Arial" panose="020B0604020202020204" pitchFamily="34" charset="0"/>
                <a:cs typeface="Arial" panose="020B0604020202020204" pitchFamily="34" charset="0"/>
              </a:rPr>
              <a:t>5-23  10:00-11:00</a:t>
            </a:r>
          </a:p>
          <a:p>
            <a:pPr>
              <a:lnSpc>
                <a:spcPct val="150000"/>
              </a:lnSpc>
            </a:pP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Tencent meeting</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ID:</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749-316-975</a:t>
            </a:r>
            <a:br>
              <a:rPr lang="en-US" altLang="zh-CN" sz="900" b="1" dirty="0">
                <a:solidFill>
                  <a:schemeClr val="bg1"/>
                </a:solidFill>
                <a:latin typeface="Arial" panose="020B0604020202020204" pitchFamily="34" charset="0"/>
                <a:cs typeface="Arial" panose="020B0604020202020204" pitchFamily="34" charset="0"/>
              </a:rPr>
            </a:br>
            <a:r>
              <a:rPr lang="en-GB" altLang="zh-CN" sz="9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en-US" altLang="zh-CN"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zh-CN" altLang="en-US" sz="9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marL="0" marR="0" lvl="0" indent="0" algn="l" rtl="0">
              <a:lnSpc>
                <a:spcPct val="150000"/>
              </a:lnSpc>
              <a:spcBef>
                <a:spcPts val="0"/>
              </a:spcBef>
              <a:spcAft>
                <a:spcPts val="0"/>
              </a:spcAft>
              <a:buNone/>
            </a:pPr>
            <a:endParaRPr lang="en-US" altLang="zh-CN" sz="700" b="1" dirty="0">
              <a:solidFill>
                <a:schemeClr val="bg1"/>
              </a:solidFill>
              <a:latin typeface="Arial" panose="020B0604020202020204" pitchFamily="34" charset="0"/>
              <a:cs typeface="Arial" panose="020B0604020202020204" pitchFamily="34" charset="0"/>
            </a:endParaRPr>
          </a:p>
        </p:txBody>
      </p:sp>
      <p:sp>
        <p:nvSpPr>
          <p:cNvPr id="38" name="TextBox 12">
            <a:extLst>
              <a:ext uri="{FF2B5EF4-FFF2-40B4-BE49-F238E27FC236}">
                <a16:creationId xmlns:a16="http://schemas.microsoft.com/office/drawing/2014/main" id="{96F26194-9376-EB42-A2CA-DC4B0D66AE90}"/>
              </a:ext>
            </a:extLst>
          </p:cNvPr>
          <p:cNvSpPr txBox="1"/>
          <p:nvPr/>
        </p:nvSpPr>
        <p:spPr>
          <a:xfrm>
            <a:off x="-25176" y="3628453"/>
            <a:ext cx="3600450" cy="3148999"/>
          </a:xfrm>
          <a:prstGeom prst="rect">
            <a:avLst/>
          </a:prstGeom>
          <a:noFill/>
        </p:spPr>
        <p:txBody>
          <a:bodyPr wrap="square">
            <a:noAutofit/>
          </a:bodyPr>
          <a:lstStyle/>
          <a:p>
            <a:pPr algn="just"/>
            <a:r>
              <a:rPr lang="en-US" altLang="zh-CN" sz="1100" b="1" dirty="0">
                <a:solidFill>
                  <a:schemeClr val="bg1"/>
                </a:solidFill>
                <a:latin typeface="Microsoft YaHei UI" panose="020B0503020204020204" pitchFamily="34" charset="-122"/>
                <a:ea typeface="Microsoft YaHei UI" panose="020B0503020204020204" pitchFamily="34" charset="-122"/>
              </a:rPr>
              <a:t>Abstract:</a:t>
            </a:r>
          </a:p>
          <a:p>
            <a:pPr algn="just"/>
            <a:r>
              <a:rPr lang="en-US" altLang="zh-CN" sz="1100" dirty="0">
                <a:solidFill>
                  <a:schemeClr val="bg1"/>
                </a:solidFill>
                <a:latin typeface="Microsoft YaHei UI" panose="020B0503020204020204" pitchFamily="34" charset="-122"/>
                <a:ea typeface="Microsoft YaHei UI" panose="020B0503020204020204" pitchFamily="34" charset="-122"/>
              </a:rPr>
              <a:t>Long-read sequencing, </a:t>
            </a:r>
            <a:r>
              <a:rPr lang="en-US" altLang="zh-CN" sz="1100" i="1" dirty="0">
                <a:solidFill>
                  <a:schemeClr val="bg1"/>
                </a:solidFill>
                <a:latin typeface="Microsoft YaHei UI" panose="020B0503020204020204" pitchFamily="34" charset="-122"/>
                <a:ea typeface="Microsoft YaHei UI" panose="020B0503020204020204" pitchFamily="34" charset="-122"/>
              </a:rPr>
              <a:t>aka</a:t>
            </a:r>
            <a:r>
              <a:rPr lang="en-US" altLang="zh-CN" sz="1100" dirty="0">
                <a:solidFill>
                  <a:schemeClr val="bg1"/>
                </a:solidFill>
                <a:latin typeface="Microsoft YaHei UI" panose="020B0503020204020204" pitchFamily="34" charset="-122"/>
                <a:ea typeface="Microsoft YaHei UI" panose="020B0503020204020204" pitchFamily="34" charset="-122"/>
              </a:rPr>
              <a:t> Third Generation Sequencing/TGS (i.e.. Oxford Nanopore Technologies/ONT and Pacific Biosciences/PacBio) can generate single-molecule long reads, ranging from a few kb to million bp. These data have been demonstrated to be very powerful to address many complex biomedical problems that remained unsolved by short reads. For example, the extensive applications of TGS data for genome research have been published in various biomedical contexts. Here , I will present the methodological research of how long reads can advance transcriptome and epigenetics research and how their applications discovered new insights of transcript complexity and transposable elements in early embryonic development and stem cells.</a:t>
            </a:r>
            <a:endParaRPr lang="en-GB" sz="1100" dirty="0">
              <a:solidFill>
                <a:schemeClr val="bg1"/>
              </a:solidFill>
              <a:latin typeface="Microsoft YaHei UI" panose="020B0503020204020204" pitchFamily="34" charset="-122"/>
              <a:ea typeface="Microsoft YaHei UI" panose="020B0503020204020204" pitchFamily="34" charset="-122"/>
            </a:endParaRPr>
          </a:p>
        </p:txBody>
      </p:sp>
      <p:grpSp>
        <p:nvGrpSpPr>
          <p:cNvPr id="39" name="Group 38">
            <a:extLst>
              <a:ext uri="{FF2B5EF4-FFF2-40B4-BE49-F238E27FC236}">
                <a16:creationId xmlns:a16="http://schemas.microsoft.com/office/drawing/2014/main" id="{C2B21F55-0683-543E-4A65-E529067AC505}"/>
              </a:ext>
            </a:extLst>
          </p:cNvPr>
          <p:cNvGrpSpPr/>
          <p:nvPr/>
        </p:nvGrpSpPr>
        <p:grpSpPr>
          <a:xfrm>
            <a:off x="371921" y="6643464"/>
            <a:ext cx="2867924" cy="2865105"/>
            <a:chOff x="542408" y="6647768"/>
            <a:chExt cx="2867924" cy="2865105"/>
          </a:xfrm>
        </p:grpSpPr>
        <p:sp>
          <p:nvSpPr>
            <p:cNvPr id="40" name="Google Shape;143;p25">
              <a:extLst>
                <a:ext uri="{FF2B5EF4-FFF2-40B4-BE49-F238E27FC236}">
                  <a16:creationId xmlns:a16="http://schemas.microsoft.com/office/drawing/2014/main" id="{B8E404BD-9DBB-88F8-6C43-8CA79D7B96D9}"/>
                </a:ext>
              </a:extLst>
            </p:cNvPr>
            <p:cNvSpPr/>
            <p:nvPr/>
          </p:nvSpPr>
          <p:spPr>
            <a:xfrm>
              <a:off x="911104" y="664776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42" name="Google Shape;157;p25">
              <a:extLst>
                <a:ext uri="{FF2B5EF4-FFF2-40B4-BE49-F238E27FC236}">
                  <a16:creationId xmlns:a16="http://schemas.microsoft.com/office/drawing/2014/main" id="{2AA4623A-C6AD-2E73-E22C-B5EF9448386D}"/>
                </a:ext>
              </a:extLst>
            </p:cNvPr>
            <p:cNvSpPr txBox="1"/>
            <p:nvPr/>
          </p:nvSpPr>
          <p:spPr>
            <a:xfrm>
              <a:off x="1203530" y="7619951"/>
              <a:ext cx="1357500" cy="4323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Jinkai</a:t>
              </a:r>
              <a:r>
                <a:rPr lang="en-US" altLang="zh-CN" sz="800" b="1" dirty="0">
                  <a:solidFill>
                    <a:schemeClr val="bg1"/>
                  </a:solidFill>
                </a:rPr>
                <a:t> Wang</a:t>
              </a:r>
            </a:p>
            <a:p>
              <a:pPr algn="ctr">
                <a:lnSpc>
                  <a:spcPct val="115000"/>
                </a:lnSpc>
              </a:pPr>
              <a:r>
                <a:rPr lang="en-US" altLang="zh-CN" sz="600" i="1" dirty="0">
                  <a:solidFill>
                    <a:schemeClr val="bg1"/>
                  </a:solidFill>
                </a:rPr>
                <a:t>Sun </a:t>
              </a:r>
              <a:r>
                <a:rPr lang="en-US" altLang="zh-CN" sz="600" i="1" dirty="0" err="1">
                  <a:solidFill>
                    <a:schemeClr val="bg1"/>
                  </a:solidFill>
                </a:rPr>
                <a:t>Yat-sen</a:t>
              </a:r>
              <a:r>
                <a:rPr lang="en-US" altLang="zh-CN" sz="600" i="1" dirty="0">
                  <a:solidFill>
                    <a:schemeClr val="bg1"/>
                  </a:solidFill>
                </a:rPr>
                <a:t> University</a:t>
              </a:r>
            </a:p>
          </p:txBody>
        </p:sp>
        <p:grpSp>
          <p:nvGrpSpPr>
            <p:cNvPr id="43" name="Group 42">
              <a:extLst>
                <a:ext uri="{FF2B5EF4-FFF2-40B4-BE49-F238E27FC236}">
                  <a16:creationId xmlns:a16="http://schemas.microsoft.com/office/drawing/2014/main" id="{241CC7B5-85B4-EB0E-8B8F-3B17D873ECBA}"/>
                </a:ext>
              </a:extLst>
            </p:cNvPr>
            <p:cNvGrpSpPr/>
            <p:nvPr/>
          </p:nvGrpSpPr>
          <p:grpSpPr>
            <a:xfrm>
              <a:off x="542408" y="8893146"/>
              <a:ext cx="2867924" cy="619727"/>
              <a:chOff x="950203" y="8312122"/>
              <a:chExt cx="2867924" cy="619727"/>
            </a:xfrm>
          </p:grpSpPr>
          <p:sp>
            <p:nvSpPr>
              <p:cNvPr id="59" name="Google Shape;159;p25">
                <a:extLst>
                  <a:ext uri="{FF2B5EF4-FFF2-40B4-BE49-F238E27FC236}">
                    <a16:creationId xmlns:a16="http://schemas.microsoft.com/office/drawing/2014/main" id="{26A0A430-74B4-1427-7AF7-2319E54DD568}"/>
                  </a:ext>
                </a:extLst>
              </p:cNvPr>
              <p:cNvSpPr txBox="1"/>
              <p:nvPr/>
            </p:nvSpPr>
            <p:spPr>
              <a:xfrm>
                <a:off x="950203" y="831212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60" name="Google Shape;160;p25">
                <a:extLst>
                  <a:ext uri="{FF2B5EF4-FFF2-40B4-BE49-F238E27FC236}">
                    <a16:creationId xmlns:a16="http://schemas.microsoft.com/office/drawing/2014/main" id="{0F0BD0BC-1B8D-4DBA-3281-02322C83A207}"/>
                  </a:ext>
                </a:extLst>
              </p:cNvPr>
              <p:cNvSpPr txBox="1"/>
              <p:nvPr/>
            </p:nvSpPr>
            <p:spPr>
              <a:xfrm>
                <a:off x="1854811" y="833057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61" name="Google Shape;160;p25">
                <a:extLst>
                  <a:ext uri="{FF2B5EF4-FFF2-40B4-BE49-F238E27FC236}">
                    <a16:creationId xmlns:a16="http://schemas.microsoft.com/office/drawing/2014/main" id="{20D92634-DFB1-2093-0F26-0653B5BD38B3}"/>
                  </a:ext>
                </a:extLst>
              </p:cNvPr>
              <p:cNvSpPr txBox="1"/>
              <p:nvPr/>
            </p:nvSpPr>
            <p:spPr>
              <a:xfrm>
                <a:off x="2782527" y="8340179"/>
                <a:ext cx="103560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Zhichao</a:t>
                </a:r>
                <a:r>
                  <a:rPr lang="en-US" altLang="zh-CN" sz="800" b="1" dirty="0">
                    <a:solidFill>
                      <a:schemeClr val="bg1"/>
                    </a:solidFill>
                  </a:rPr>
                  <a:t> Miao </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sp>
          <p:nvSpPr>
            <p:cNvPr id="57" name="Oval 56">
              <a:extLst>
                <a:ext uri="{FF2B5EF4-FFF2-40B4-BE49-F238E27FC236}">
                  <a16:creationId xmlns:a16="http://schemas.microsoft.com/office/drawing/2014/main" id="{942FC8B4-8E10-8842-6974-478D0522128F}"/>
                </a:ext>
              </a:extLst>
            </p:cNvPr>
            <p:cNvSpPr/>
            <p:nvPr/>
          </p:nvSpPr>
          <p:spPr>
            <a:xfrm>
              <a:off x="1540280" y="68963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CC8D3406-1F03-D12C-DB40-B1EBA3BCBD89}"/>
                </a:ext>
              </a:extLst>
            </p:cNvPr>
            <p:cNvGrpSpPr/>
            <p:nvPr/>
          </p:nvGrpSpPr>
          <p:grpSpPr>
            <a:xfrm>
              <a:off x="1583026" y="6926051"/>
              <a:ext cx="1551817" cy="2009190"/>
              <a:chOff x="5045216" y="2653978"/>
              <a:chExt cx="1551817" cy="2009190"/>
            </a:xfrm>
          </p:grpSpPr>
          <p:sp>
            <p:nvSpPr>
              <p:cNvPr id="55" name="Oval 54">
                <a:extLst>
                  <a:ext uri="{FF2B5EF4-FFF2-40B4-BE49-F238E27FC236}">
                    <a16:creationId xmlns:a16="http://schemas.microsoft.com/office/drawing/2014/main" id="{9E1C7540-276D-C926-BA91-0B19DBE457E4}"/>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A person wearing glasses&#10;&#10;Description automatically generated with medium confidence">
                <a:extLst>
                  <a:ext uri="{FF2B5EF4-FFF2-40B4-BE49-F238E27FC236}">
                    <a16:creationId xmlns:a16="http://schemas.microsoft.com/office/drawing/2014/main" id="{E61DC9D5-71CC-7BFF-3104-CCF823717C87}"/>
                  </a:ext>
                </a:extLst>
              </p:cNvPr>
              <p:cNvPicPr>
                <a:picLocks noChangeAspect="1"/>
              </p:cNvPicPr>
              <p:nvPr/>
            </p:nvPicPr>
            <p:blipFill>
              <a:blip r:embed="rId3"/>
              <a:srcRect r="96"/>
              <a:stretch>
                <a:fillRect/>
              </a:stretch>
            </p:blipFill>
            <p:spPr>
              <a:xfrm>
                <a:off x="5045216" y="265397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grpSp>
          <p:nvGrpSpPr>
            <p:cNvPr id="46" name="Group 45">
              <a:extLst>
                <a:ext uri="{FF2B5EF4-FFF2-40B4-BE49-F238E27FC236}">
                  <a16:creationId xmlns:a16="http://schemas.microsoft.com/office/drawing/2014/main" id="{39F1E018-356A-B810-26E3-4E814B9BE94A}"/>
                </a:ext>
              </a:extLst>
            </p:cNvPr>
            <p:cNvGrpSpPr/>
            <p:nvPr/>
          </p:nvGrpSpPr>
          <p:grpSpPr>
            <a:xfrm>
              <a:off x="1568874" y="8143241"/>
              <a:ext cx="684000" cy="792000"/>
              <a:chOff x="4361335" y="5670994"/>
              <a:chExt cx="684000" cy="792000"/>
            </a:xfrm>
          </p:grpSpPr>
          <p:sp>
            <p:nvSpPr>
              <p:cNvPr id="53" name="Oval 52">
                <a:extLst>
                  <a:ext uri="{FF2B5EF4-FFF2-40B4-BE49-F238E27FC236}">
                    <a16:creationId xmlns:a16="http://schemas.microsoft.com/office/drawing/2014/main" id="{4DCD971A-9219-68DD-59C7-BF9F3B69D592}"/>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erson wearing glasses and a suit&#10;&#10;Description automatically generated with medium confidence">
                <a:extLst>
                  <a:ext uri="{FF2B5EF4-FFF2-40B4-BE49-F238E27FC236}">
                    <a16:creationId xmlns:a16="http://schemas.microsoft.com/office/drawing/2014/main" id="{AF3F0FFF-43B8-2B7E-D7C1-14870F2C674F}"/>
                  </a:ext>
                </a:extLst>
              </p:cNvPr>
              <p:cNvPicPr>
                <a:picLocks noChangeAspect="1"/>
              </p:cNvPicPr>
              <p:nvPr/>
            </p:nvPicPr>
            <p:blipFill>
              <a:blip r:embed="rId4"/>
              <a:srcRect/>
              <a:stretch>
                <a:fillRect/>
              </a:stretch>
            </p:blipFill>
            <p:spPr>
              <a:xfrm>
                <a:off x="4413263" y="5706994"/>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50" name="Group 49">
              <a:extLst>
                <a:ext uri="{FF2B5EF4-FFF2-40B4-BE49-F238E27FC236}">
                  <a16:creationId xmlns:a16="http://schemas.microsoft.com/office/drawing/2014/main" id="{D82196A0-E9E0-C947-FBD8-712E10125D4F}"/>
                </a:ext>
              </a:extLst>
            </p:cNvPr>
            <p:cNvGrpSpPr/>
            <p:nvPr/>
          </p:nvGrpSpPr>
          <p:grpSpPr>
            <a:xfrm>
              <a:off x="690406" y="8138256"/>
              <a:ext cx="684000" cy="792000"/>
              <a:chOff x="4618962" y="4439067"/>
              <a:chExt cx="684000" cy="792000"/>
            </a:xfrm>
          </p:grpSpPr>
          <p:sp>
            <p:nvSpPr>
              <p:cNvPr id="51" name="Oval 50">
                <a:extLst>
                  <a:ext uri="{FF2B5EF4-FFF2-40B4-BE49-F238E27FC236}">
                    <a16:creationId xmlns:a16="http://schemas.microsoft.com/office/drawing/2014/main" id="{3A46A70E-B3C2-CDC7-82D7-52FA89F34DE4}"/>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person wearing glasses and a suit&#10;&#10;Description automatically generated with medium confidence">
                <a:extLst>
                  <a:ext uri="{FF2B5EF4-FFF2-40B4-BE49-F238E27FC236}">
                    <a16:creationId xmlns:a16="http://schemas.microsoft.com/office/drawing/2014/main" id="{F3361B18-1086-B696-E49E-FFB784E15CDB}"/>
                  </a:ext>
                </a:extLst>
              </p:cNvPr>
              <p:cNvPicPr>
                <a:picLocks noChangeAspect="1"/>
              </p:cNvPicPr>
              <p:nvPr/>
            </p:nvPicPr>
            <p:blipFill>
              <a:blip r:embed="rId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grpSp>
        <p:nvGrpSpPr>
          <p:cNvPr id="28" name="组合 27">
            <a:extLst>
              <a:ext uri="{FF2B5EF4-FFF2-40B4-BE49-F238E27FC236}">
                <a16:creationId xmlns:a16="http://schemas.microsoft.com/office/drawing/2014/main" id="{0729AB53-413F-0C9E-32FF-39EDC29AD2AB}"/>
              </a:ext>
            </a:extLst>
          </p:cNvPr>
          <p:cNvGrpSpPr/>
          <p:nvPr/>
        </p:nvGrpSpPr>
        <p:grpSpPr>
          <a:xfrm>
            <a:off x="2492473" y="2334350"/>
            <a:ext cx="612000" cy="611505"/>
            <a:chOff x="1568" y="4604"/>
            <a:chExt cx="1134" cy="1134"/>
          </a:xfrm>
        </p:grpSpPr>
        <p:sp>
          <p:nvSpPr>
            <p:cNvPr id="29" name="Rectangle 50">
              <a:extLst>
                <a:ext uri="{FF2B5EF4-FFF2-40B4-BE49-F238E27FC236}">
                  <a16:creationId xmlns:a16="http://schemas.microsoft.com/office/drawing/2014/main" id="{0680FA68-5E37-03E4-60D8-C808EAE06782}"/>
                </a:ext>
              </a:extLst>
            </p:cNvPr>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片 22">
              <a:extLst>
                <a:ext uri="{FF2B5EF4-FFF2-40B4-BE49-F238E27FC236}">
                  <a16:creationId xmlns:a16="http://schemas.microsoft.com/office/drawing/2014/main" id="{85F7148B-4F6E-416E-0E34-4A8C29974782}"/>
                </a:ext>
              </a:extLst>
            </p:cNvPr>
            <p:cNvPicPr>
              <a:picLocks noChangeAspect="1"/>
            </p:cNvPicPr>
            <p:nvPr/>
          </p:nvPicPr>
          <p:blipFill>
            <a:blip r:embed="rId6"/>
            <a:stretch>
              <a:fillRect/>
            </a:stretch>
          </p:blipFill>
          <p:spPr>
            <a:xfrm>
              <a:off x="1598" y="4640"/>
              <a:ext cx="1092" cy="1085"/>
            </a:xfrm>
            <a:prstGeom prst="rect">
              <a:avLst/>
            </a:prstGeom>
          </p:spPr>
        </p:pic>
      </p:grpSp>
      <p:pic>
        <p:nvPicPr>
          <p:cNvPr id="3" name="图片 2">
            <a:extLst>
              <a:ext uri="{FF2B5EF4-FFF2-40B4-BE49-F238E27FC236}">
                <a16:creationId xmlns:a16="http://schemas.microsoft.com/office/drawing/2014/main" id="{A6CC6EA3-B801-4CA2-B1B0-A99BADB34659}"/>
              </a:ext>
            </a:extLst>
          </p:cNvPr>
          <p:cNvPicPr>
            <a:picLocks noChangeAspect="1"/>
          </p:cNvPicPr>
          <p:nvPr/>
        </p:nvPicPr>
        <p:blipFill>
          <a:blip r:embed="rId7"/>
          <a:stretch>
            <a:fillRect/>
          </a:stretch>
        </p:blipFill>
        <p:spPr>
          <a:xfrm>
            <a:off x="1702264" y="2329192"/>
            <a:ext cx="615749" cy="609653"/>
          </a:xfrm>
          <a:prstGeom prst="rect">
            <a:avLst/>
          </a:prstGeom>
        </p:spPr>
      </p:pic>
      <p:pic>
        <p:nvPicPr>
          <p:cNvPr id="4" name="图片 3">
            <a:extLst>
              <a:ext uri="{FF2B5EF4-FFF2-40B4-BE49-F238E27FC236}">
                <a16:creationId xmlns:a16="http://schemas.microsoft.com/office/drawing/2014/main" id="{5D59AB8F-CAAF-45C5-BB9D-AA1F16C9EDDE}"/>
              </a:ext>
            </a:extLst>
          </p:cNvPr>
          <p:cNvPicPr>
            <a:picLocks noChangeAspect="1"/>
          </p:cNvPicPr>
          <p:nvPr/>
        </p:nvPicPr>
        <p:blipFill>
          <a:blip r:embed="rId8"/>
          <a:stretch>
            <a:fillRect/>
          </a:stretch>
        </p:blipFill>
        <p:spPr>
          <a:xfrm>
            <a:off x="215310" y="1405221"/>
            <a:ext cx="1063791" cy="1587978"/>
          </a:xfrm>
          <a:prstGeom prst="rect">
            <a:avLst/>
          </a:prstGeom>
        </p:spPr>
      </p:pic>
      <p:pic>
        <p:nvPicPr>
          <p:cNvPr id="5" name="图片 4">
            <a:extLst>
              <a:ext uri="{FF2B5EF4-FFF2-40B4-BE49-F238E27FC236}">
                <a16:creationId xmlns:a16="http://schemas.microsoft.com/office/drawing/2014/main" id="{A1242E6A-122F-4247-B3C1-23665920F0EC}"/>
              </a:ext>
            </a:extLst>
          </p:cNvPr>
          <p:cNvPicPr>
            <a:picLocks noChangeAspect="1"/>
          </p:cNvPicPr>
          <p:nvPr/>
        </p:nvPicPr>
        <p:blipFill>
          <a:blip r:embed="rId9"/>
          <a:stretch>
            <a:fillRect/>
          </a:stretch>
        </p:blipFill>
        <p:spPr>
          <a:xfrm>
            <a:off x="2319345" y="8157769"/>
            <a:ext cx="615749" cy="719390"/>
          </a:xfrm>
          <a:prstGeom prst="rect">
            <a:avLst/>
          </a:prstGeom>
        </p:spPr>
      </p:pic>
      <p:sp>
        <p:nvSpPr>
          <p:cNvPr id="7" name="TextBox 6">
            <a:extLst>
              <a:ext uri="{FF2B5EF4-FFF2-40B4-BE49-F238E27FC236}">
                <a16:creationId xmlns:a16="http://schemas.microsoft.com/office/drawing/2014/main" id="{E30A7FFF-D5A8-1751-A08F-E84CC9DD4EED}"/>
              </a:ext>
            </a:extLst>
          </p:cNvPr>
          <p:cNvSpPr txBox="1"/>
          <p:nvPr/>
        </p:nvSpPr>
        <p:spPr>
          <a:xfrm>
            <a:off x="-695739" y="4528477"/>
            <a:ext cx="5247860" cy="3108543"/>
          </a:xfrm>
          <a:prstGeom prst="rect">
            <a:avLst/>
          </a:prstGeom>
          <a:noFill/>
        </p:spPr>
        <p:txBody>
          <a:bodyPr wrap="square">
            <a:spAutoFit/>
          </a:bodyPr>
          <a:lstStyle/>
          <a:p>
            <a:pPr algn="just"/>
            <a:r>
              <a:rPr lang="en-US" altLang="zh-CN" sz="1400">
                <a:solidFill>
                  <a:schemeClr val="bg1"/>
                </a:solidFill>
                <a:latin typeface="Microsoft YaHei UI" panose="020B0503020204020204" pitchFamily="34" charset="-122"/>
                <a:ea typeface="Microsoft YaHei UI" panose="020B0503020204020204" pitchFamily="34" charset="-122"/>
              </a:rPr>
              <a:t>Long-read sequencing, </a:t>
            </a:r>
            <a:r>
              <a:rPr lang="en-US" altLang="zh-CN" sz="1400" i="1">
                <a:solidFill>
                  <a:schemeClr val="bg1"/>
                </a:solidFill>
                <a:latin typeface="Microsoft YaHei UI" panose="020B0503020204020204" pitchFamily="34" charset="-122"/>
                <a:ea typeface="Microsoft YaHei UI" panose="020B0503020204020204" pitchFamily="34" charset="-122"/>
              </a:rPr>
              <a:t>aka</a:t>
            </a:r>
            <a:r>
              <a:rPr lang="en-US" altLang="zh-CN" sz="1400">
                <a:solidFill>
                  <a:schemeClr val="bg1"/>
                </a:solidFill>
                <a:latin typeface="Microsoft YaHei UI" panose="020B0503020204020204" pitchFamily="34" charset="-122"/>
                <a:ea typeface="Microsoft YaHei UI" panose="020B0503020204020204" pitchFamily="34" charset="-122"/>
              </a:rPr>
              <a:t> Third Generation Sequencing/TGS (i.e.. </a:t>
            </a:r>
            <a:r>
              <a:rPr lang="en-US" altLang="zh-CN" sz="1400" dirty="0">
                <a:solidFill>
                  <a:schemeClr val="bg1"/>
                </a:solidFill>
                <a:latin typeface="Microsoft YaHei UI" panose="020B0503020204020204" pitchFamily="34" charset="-122"/>
                <a:ea typeface="Microsoft YaHei UI" panose="020B0503020204020204" pitchFamily="34" charset="-122"/>
              </a:rPr>
              <a:t>Oxford Nanopore Technologies/ONT and Pacific Biosciences/PacBio) can generate single-molecule long reads, ranging from a few kb to million bp. These data have been demonstrated to be very powerful to address many complex biomedical problems that remained unsolved by short reads. For example, the extensive applications of TGS data for genome research have been published in various biomedical contexts. Here , I will present the methodological research of how long reads can advance transcriptome and epigenetics research and how their applications discovered new insights of transcript complexity and transposable elements in early embryonic development and stem cells.</a:t>
            </a:r>
            <a:endParaRPr lang="en-GB" sz="1400" dirty="0">
              <a:solidFill>
                <a:schemeClr val="bg1"/>
              </a:solidFill>
              <a:latin typeface="Microsoft YaHei UI" panose="020B0503020204020204" pitchFamily="34" charset="-122"/>
              <a:ea typeface="Microsoft YaHei UI"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6397</TotalTime>
  <Words>535</Words>
  <Application>Microsoft Macintosh PowerPoint</Application>
  <PresentationFormat>Custom</PresentationFormat>
  <Paragraphs>36</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Microsoft YaHei UI</vt:lpstr>
      <vt:lpstr>Calibri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174</cp:revision>
  <cp:lastPrinted>2023-11-28T10:04:21Z</cp:lastPrinted>
  <dcterms:created xsi:type="dcterms:W3CDTF">2023-11-28T10:04:21Z</dcterms:created>
  <dcterms:modified xsi:type="dcterms:W3CDTF">2024-05-24T13:38:47Z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